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305" r:id="rId2"/>
    <p:sldId id="257" r:id="rId3"/>
    <p:sldId id="270" r:id="rId4"/>
    <p:sldId id="280" r:id="rId5"/>
    <p:sldId id="265" r:id="rId6"/>
    <p:sldId id="306" r:id="rId7"/>
    <p:sldId id="307" r:id="rId8"/>
    <p:sldId id="309" r:id="rId9"/>
    <p:sldId id="273" r:id="rId10"/>
    <p:sldId id="308" r:id="rId11"/>
    <p:sldId id="259" r:id="rId12"/>
    <p:sldId id="276" r:id="rId13"/>
    <p:sldId id="311" r:id="rId14"/>
    <p:sldId id="310" r:id="rId15"/>
    <p:sldId id="266" r:id="rId16"/>
  </p:sldIdLst>
  <p:sldSz cx="9144000" cy="5143500" type="screen16x9"/>
  <p:notesSz cx="6858000" cy="9144000"/>
  <p:embeddedFontLst>
    <p:embeddedFont>
      <p:font typeface="Abel" panose="02000506030000020004" pitchFamily="2" charset="0"/>
      <p:regular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Cooper Black" panose="0208090404030B020404" pitchFamily="18" charset="0"/>
      <p:regular r:id="rId23"/>
    </p:embeddedFont>
    <p:embeddedFont>
      <p:font typeface="Staatliches" pitchFamily="2" charset="0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C85809-D793-4663-B81F-FE8914B4FAF6}">
  <a:tblStyle styleId="{F3C85809-D793-4663-B81F-FE8914B4FA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0e63cc21_0_24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0e63cc21_0_24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0160a0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0160a0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20e63cc21_0_2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20e63cc21_0_2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21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483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20e63cc21_0_24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20e63cc21_0_24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20e63cc21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20e63cc21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0e63cc2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0e63cc2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0e63cc2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0e63cc2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69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0e63cc2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0e63cc2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9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5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749875" y="995575"/>
            <a:ext cx="6773400" cy="3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780400" y="809175"/>
            <a:ext cx="3583200" cy="17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010800" y="2485575"/>
            <a:ext cx="3122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252854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252854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3"/>
          </p:nvPr>
        </p:nvSpPr>
        <p:spPr>
          <a:xfrm>
            <a:off x="3557850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4"/>
          </p:nvPr>
        </p:nvSpPr>
        <p:spPr>
          <a:xfrm>
            <a:off x="3557850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5"/>
          </p:nvPr>
        </p:nvSpPr>
        <p:spPr>
          <a:xfrm>
            <a:off x="5862846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6"/>
          </p:nvPr>
        </p:nvSpPr>
        <p:spPr>
          <a:xfrm>
            <a:off x="5862846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">
  <p:cSld name="TITLE_AND_BODY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34553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134552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 idx="3"/>
          </p:nvPr>
        </p:nvSpPr>
        <p:spPr>
          <a:xfrm>
            <a:off x="301441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4"/>
          </p:nvPr>
        </p:nvSpPr>
        <p:spPr>
          <a:xfrm>
            <a:off x="301440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5"/>
          </p:nvPr>
        </p:nvSpPr>
        <p:spPr>
          <a:xfrm>
            <a:off x="468328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6"/>
          </p:nvPr>
        </p:nvSpPr>
        <p:spPr>
          <a:xfrm>
            <a:off x="468327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7"/>
          </p:nvPr>
        </p:nvSpPr>
        <p:spPr>
          <a:xfrm>
            <a:off x="635216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8"/>
          </p:nvPr>
        </p:nvSpPr>
        <p:spPr>
          <a:xfrm>
            <a:off x="635215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09600" y="205979"/>
            <a:ext cx="8001000" cy="36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09600" y="857251"/>
            <a:ext cx="80010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4767265"/>
            <a:ext cx="289552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4767265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71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Staatliches"/>
              <a:buNone/>
              <a:defRPr sz="28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8" r:id="rId3"/>
    <p:sldLayoutId id="2147483659" r:id="rId4"/>
    <p:sldLayoutId id="2147483661" r:id="rId5"/>
    <p:sldLayoutId id="2147483664" r:id="rId6"/>
    <p:sldLayoutId id="2147483666" r:id="rId7"/>
    <p:sldLayoutId id="2147483680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re background for your videos">
            <a:hlinkClick r:id="" action="ppaction://media"/>
            <a:extLst>
              <a:ext uri="{FF2B5EF4-FFF2-40B4-BE49-F238E27FC236}">
                <a16:creationId xmlns:a16="http://schemas.microsoft.com/office/drawing/2014/main" id="{D79A2760-54B2-E108-33BA-A81E08E27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E6D85-8EBE-C1A1-E402-3C3F70214D78}"/>
              </a:ext>
            </a:extLst>
          </p:cNvPr>
          <p:cNvSpPr txBox="1"/>
          <p:nvPr/>
        </p:nvSpPr>
        <p:spPr>
          <a:xfrm>
            <a:off x="1684021" y="73914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30713-7041-47FA-2214-5B22605B1C19}"/>
              </a:ext>
            </a:extLst>
          </p:cNvPr>
          <p:cNvSpPr txBox="1"/>
          <p:nvPr/>
        </p:nvSpPr>
        <p:spPr>
          <a:xfrm>
            <a:off x="377190" y="1225704"/>
            <a:ext cx="838962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950" dirty="0">
                <a:solidFill>
                  <a:schemeClr val="tx1"/>
                </a:solidFill>
                <a:latin typeface="Cooper Black" panose="0208090404030B020404" pitchFamily="18" charset="0"/>
                <a:ea typeface="Cambria" panose="02040503050406030204" pitchFamily="18" charset="0"/>
              </a:rPr>
              <a:t>PROACTIVE DISASTER   	MANAGEMENT FOR 			FIRE HAZARDS</a:t>
            </a:r>
            <a:endParaRPr lang="en-IN" sz="4950" dirty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Picture 330">
            <a:extLst>
              <a:ext uri="{FF2B5EF4-FFF2-40B4-BE49-F238E27FC236}">
                <a16:creationId xmlns:a16="http://schemas.microsoft.com/office/drawing/2014/main" id="{1F3D758F-5337-368C-E3EF-DAE612BE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" y="4500787"/>
            <a:ext cx="9114310" cy="62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6AFD5-C45A-43C1-BAC2-AC56788D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2258" y="706227"/>
            <a:ext cx="10668000" cy="487500"/>
          </a:xfrm>
        </p:spPr>
        <p:txBody>
          <a:bodyPr/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PROPOSED SYSTEM </a:t>
            </a:r>
            <a:b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201AC-FA24-2EA9-5216-D26799309D36}"/>
              </a:ext>
            </a:extLst>
          </p:cNvPr>
          <p:cNvSpPr txBox="1">
            <a:spLocks/>
          </p:cNvSpPr>
          <p:nvPr/>
        </p:nvSpPr>
        <p:spPr>
          <a:xfrm>
            <a:off x="902549" y="1687256"/>
            <a:ext cx="10668000" cy="49530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ff3"/>
              </a:rPr>
              <a:t>- The proposed model can detect the presence of fire using a flame sensor and </a:t>
            </a:r>
          </a:p>
          <a:p>
            <a:r>
              <a:rPr lang="en-US" sz="1800" dirty="0">
                <a:solidFill>
                  <a:schemeClr val="bg1"/>
                </a:solidFill>
                <a:latin typeface="ff3"/>
              </a:rPr>
              <a:t>Calculates object distance using an ultrasonic sensor and moves the robot to fire </a:t>
            </a:r>
          </a:p>
          <a:p>
            <a:r>
              <a:rPr lang="en-US" sz="1800" dirty="0">
                <a:solidFill>
                  <a:schemeClr val="bg1"/>
                </a:solidFill>
                <a:latin typeface="ff3"/>
              </a:rPr>
              <a:t>Accident location. </a:t>
            </a:r>
          </a:p>
          <a:p>
            <a:r>
              <a:rPr lang="en-US" sz="1800" dirty="0">
                <a:solidFill>
                  <a:schemeClr val="bg1"/>
                </a:solidFill>
                <a:latin typeface="ff3"/>
              </a:rPr>
              <a:t>- It contains gear motors and a motor driver to control the movement </a:t>
            </a:r>
          </a:p>
          <a:p>
            <a:r>
              <a:rPr lang="en-US" sz="1800" dirty="0">
                <a:solidFill>
                  <a:schemeClr val="bg1"/>
                </a:solidFill>
                <a:latin typeface="ff3"/>
              </a:rPr>
              <a:t>Of robot. When it detects fire it communicates with the microcontroller (Arduino </a:t>
            </a:r>
          </a:p>
          <a:p>
            <a:r>
              <a:rPr lang="en-US" sz="1800" dirty="0">
                <a:solidFill>
                  <a:schemeClr val="bg1"/>
                </a:solidFill>
                <a:latin typeface="ff3"/>
              </a:rPr>
              <a:t>MEGA) and the robot will move towards the fire-affected area.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latin typeface="ff3"/>
              </a:rPr>
              <a:t>The fire extinguisher is mounted on the robotic vehicle which is then controlled over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latin typeface="ff3"/>
              </a:rPr>
              <a:t> the wireless communication to extinguish the fire automatically. </a:t>
            </a:r>
          </a:p>
          <a:p>
            <a:pPr marL="76200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3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16E97E-FD79-0398-E4A5-6530372B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4" y="1332484"/>
            <a:ext cx="5197986" cy="487500"/>
          </a:xfrm>
        </p:spPr>
        <p:txBody>
          <a:bodyPr/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ADVANTAGES OF PROPOSED SYSTEM </a:t>
            </a:r>
            <a:b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974ED8-ABF3-2FF7-A554-CCB5B7FE8AAD}"/>
              </a:ext>
            </a:extLst>
          </p:cNvPr>
          <p:cNvSpPr txBox="1">
            <a:spLocks/>
          </p:cNvSpPr>
          <p:nvPr/>
        </p:nvSpPr>
        <p:spPr>
          <a:xfrm>
            <a:off x="1778002" y="1496961"/>
            <a:ext cx="5669934" cy="238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76200" indent="0" algn="l"/>
            <a:endParaRPr lang="en-US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The robot will be used at places where it is dangerous for humans to enter.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Capability of sensing accurately with increased flexibility.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Reduce human effort.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Reliable and economical.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It reduces the time delay in reaching the affected area.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It reduces the errors and limitations faced by human firefighters. </a:t>
            </a:r>
          </a:p>
          <a:p>
            <a:pPr marL="76200" indent="0" algn="l"/>
            <a:r>
              <a:rPr lang="en-US" sz="1600" b="1" dirty="0">
                <a:solidFill>
                  <a:schemeClr val="bg1"/>
                </a:solidFill>
                <a:latin typeface="+mj-lt"/>
              </a:rPr>
              <a:t>➢ Sensors have long lifetime and less cost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/>
          <p:nvPr/>
        </p:nvSpPr>
        <p:spPr>
          <a:xfrm>
            <a:off x="2275650" y="2881625"/>
            <a:ext cx="45927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sp>
        <p:nvSpPr>
          <p:cNvPr id="514" name="Google Shape;514;p57"/>
          <p:cNvSpPr/>
          <p:nvPr/>
        </p:nvSpPr>
        <p:spPr>
          <a:xfrm>
            <a:off x="198037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5" name="Google Shape;515;p57"/>
          <p:cNvSpPr/>
          <p:nvPr/>
        </p:nvSpPr>
        <p:spPr>
          <a:xfrm>
            <a:off x="349832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6" name="Google Shape;516;p57"/>
          <p:cNvSpPr/>
          <p:nvPr/>
        </p:nvSpPr>
        <p:spPr>
          <a:xfrm>
            <a:off x="501627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653422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8" name="Google Shape;518;p57"/>
          <p:cNvSpPr txBox="1">
            <a:spLocks noGrp="1"/>
          </p:cNvSpPr>
          <p:nvPr>
            <p:ph type="title" idx="4294967295"/>
          </p:nvPr>
        </p:nvSpPr>
        <p:spPr>
          <a:xfrm>
            <a:off x="1596074" y="2092156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 1</a:t>
            </a:r>
            <a:endParaRPr sz="1800" dirty="0"/>
          </a:p>
        </p:txBody>
      </p:sp>
      <p:sp>
        <p:nvSpPr>
          <p:cNvPr id="520" name="Google Shape;520;p57"/>
          <p:cNvSpPr txBox="1">
            <a:spLocks noGrp="1"/>
          </p:cNvSpPr>
          <p:nvPr>
            <p:ph type="title" idx="4294967295"/>
          </p:nvPr>
        </p:nvSpPr>
        <p:spPr>
          <a:xfrm>
            <a:off x="3114036" y="3429437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2</a:t>
            </a:r>
            <a:endParaRPr sz="1800" dirty="0"/>
          </a:p>
        </p:txBody>
      </p:sp>
      <p:sp>
        <p:nvSpPr>
          <p:cNvPr id="522" name="Google Shape;522;p57"/>
          <p:cNvSpPr txBox="1">
            <a:spLocks noGrp="1"/>
          </p:cNvSpPr>
          <p:nvPr>
            <p:ph type="title" idx="4294967295"/>
          </p:nvPr>
        </p:nvSpPr>
        <p:spPr>
          <a:xfrm>
            <a:off x="4681992" y="2041177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3</a:t>
            </a:r>
            <a:endParaRPr sz="1800" dirty="0"/>
          </a:p>
        </p:txBody>
      </p:sp>
      <p:sp>
        <p:nvSpPr>
          <p:cNvPr id="524" name="Google Shape;524;p57"/>
          <p:cNvSpPr txBox="1">
            <a:spLocks noGrp="1"/>
          </p:cNvSpPr>
          <p:nvPr>
            <p:ph type="title" idx="4294967295"/>
          </p:nvPr>
        </p:nvSpPr>
        <p:spPr>
          <a:xfrm>
            <a:off x="6149936" y="3429437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4</a:t>
            </a:r>
            <a:endParaRPr sz="1800" dirty="0"/>
          </a:p>
        </p:txBody>
      </p:sp>
      <p:cxnSp>
        <p:nvCxnSpPr>
          <p:cNvPr id="526" name="Google Shape;526;p57"/>
          <p:cNvCxnSpPr>
            <a:cxnSpLocks/>
            <a:stCxn id="514" idx="0"/>
          </p:cNvCxnSpPr>
          <p:nvPr/>
        </p:nvCxnSpPr>
        <p:spPr>
          <a:xfrm rot="10800000">
            <a:off x="2295075" y="24242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7"/>
          <p:cNvCxnSpPr>
            <a:cxnSpLocks/>
            <a:stCxn id="516" idx="0"/>
          </p:cNvCxnSpPr>
          <p:nvPr/>
        </p:nvCxnSpPr>
        <p:spPr>
          <a:xfrm rot="10800000">
            <a:off x="5330975" y="24242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7"/>
          <p:cNvCxnSpPr>
            <a:stCxn id="515" idx="4"/>
            <a:endCxn id="529" idx="2"/>
          </p:cNvCxnSpPr>
          <p:nvPr/>
        </p:nvCxnSpPr>
        <p:spPr>
          <a:xfrm>
            <a:off x="3813025" y="32330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57"/>
          <p:cNvCxnSpPr>
            <a:stCxn id="517" idx="4"/>
            <a:endCxn id="531" idx="2"/>
          </p:cNvCxnSpPr>
          <p:nvPr/>
        </p:nvCxnSpPr>
        <p:spPr>
          <a:xfrm>
            <a:off x="6848925" y="32330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Picture 330">
            <a:extLst>
              <a:ext uri="{FF2B5EF4-FFF2-40B4-BE49-F238E27FC236}">
                <a16:creationId xmlns:a16="http://schemas.microsoft.com/office/drawing/2014/main" id="{1F3D758F-5337-368C-E3EF-DAE612BE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" y="4500787"/>
            <a:ext cx="9114310" cy="62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4E626-B663-6880-558D-C10BFD4F8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469" y="1025798"/>
            <a:ext cx="6827062" cy="3403565"/>
          </a:xfrm>
          <a:prstGeom prst="rect">
            <a:avLst/>
          </a:prstGeom>
        </p:spPr>
      </p:pic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66736A97-3B29-F9D1-FA52-302E75209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2058" y="29065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 (Gantt Chart)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1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Picture 330">
            <a:extLst>
              <a:ext uri="{FF2B5EF4-FFF2-40B4-BE49-F238E27FC236}">
                <a16:creationId xmlns:a16="http://schemas.microsoft.com/office/drawing/2014/main" id="{1F3D758F-5337-368C-E3EF-DAE612BE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" y="4500787"/>
            <a:ext cx="9114310" cy="624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426C4-DD06-AF73-15AC-4D7E022E7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24" y="17819"/>
            <a:ext cx="7490631" cy="45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40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 You Text On Black Background, Flying Sparks, Particles Looping 2D Animation. 4K Download">
            <a:hlinkClick r:id="" action="ppaction://media"/>
            <a:extLst>
              <a:ext uri="{FF2B5EF4-FFF2-40B4-BE49-F238E27FC236}">
                <a16:creationId xmlns:a16="http://schemas.microsoft.com/office/drawing/2014/main" id="{5717B4B2-6613-A599-7DCA-B49B1800A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BC08207-6EAA-61B4-9177-14FB1484C309}"/>
              </a:ext>
            </a:extLst>
          </p:cNvPr>
          <p:cNvSpPr txBox="1"/>
          <p:nvPr/>
        </p:nvSpPr>
        <p:spPr>
          <a:xfrm>
            <a:off x="2129397" y="369807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PIP2001 Capstone Project</a:t>
            </a:r>
            <a:endParaRPr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Review-0</a:t>
            </a:r>
            <a:endParaRPr sz="1800" b="1" i="0" u="none" strike="noStrike" cap="none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7" name="Google Shape;88;p13">
            <a:extLst>
              <a:ext uri="{FF2B5EF4-FFF2-40B4-BE49-F238E27FC236}">
                <a16:creationId xmlns:a16="http://schemas.microsoft.com/office/drawing/2014/main" id="{15C17F17-0F32-37EE-5D72-D15C02E22AF0}"/>
              </a:ext>
            </a:extLst>
          </p:cNvPr>
          <p:cNvSpPr txBox="1">
            <a:spLocks/>
          </p:cNvSpPr>
          <p:nvPr/>
        </p:nvSpPr>
        <p:spPr>
          <a:xfrm>
            <a:off x="3219344" y="922107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●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○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■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●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○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■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●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○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300"/>
              <a:buFont typeface="Abel"/>
              <a:buChar char="■"/>
              <a:defRPr sz="1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rgbClr val="17365D"/>
              </a:buClr>
              <a:buSzPts val="2000"/>
              <a:buFont typeface="Abel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Batch Number:CIT-G31</a:t>
            </a:r>
          </a:p>
          <a:p>
            <a:pPr marL="0" indent="0">
              <a:spcBef>
                <a:spcPts val="400"/>
              </a:spcBef>
              <a:buClr>
                <a:srgbClr val="17365D"/>
              </a:buClr>
              <a:buSzPts val="2000"/>
              <a:buFont typeface="Abel"/>
              <a:buNone/>
            </a:pP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DAF4DD-B052-5A25-38EA-2EE754B0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169"/>
            <a:ext cx="9215438" cy="3793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content</a:t>
            </a:r>
            <a:endParaRPr sz="4800" dirty="0"/>
          </a:p>
        </p:txBody>
      </p:sp>
      <p:sp>
        <p:nvSpPr>
          <p:cNvPr id="304" name="Google Shape;304;p51"/>
          <p:cNvSpPr txBox="1">
            <a:spLocks noGrp="1"/>
          </p:cNvSpPr>
          <p:nvPr>
            <p:ph type="title" idx="2"/>
          </p:nvPr>
        </p:nvSpPr>
        <p:spPr>
          <a:xfrm>
            <a:off x="134553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</a:p>
        </p:txBody>
      </p:sp>
      <p:sp>
        <p:nvSpPr>
          <p:cNvPr id="306" name="Google Shape;306;p51"/>
          <p:cNvSpPr txBox="1">
            <a:spLocks noGrp="1"/>
          </p:cNvSpPr>
          <p:nvPr>
            <p:ph type="title" idx="3"/>
          </p:nvPr>
        </p:nvSpPr>
        <p:spPr>
          <a:xfrm>
            <a:off x="3036771" y="35289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ANALYSIS OF PROBLEM STATEMENT</a:t>
            </a:r>
            <a:endParaRPr dirty="0"/>
          </a:p>
        </p:txBody>
      </p:sp>
      <p:sp>
        <p:nvSpPr>
          <p:cNvPr id="308" name="Google Shape;308;p51"/>
          <p:cNvSpPr txBox="1">
            <a:spLocks noGrp="1"/>
          </p:cNvSpPr>
          <p:nvPr>
            <p:ph type="title" idx="5"/>
          </p:nvPr>
        </p:nvSpPr>
        <p:spPr>
          <a:xfrm>
            <a:off x="468328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OF THE PROJECT </a:t>
            </a:r>
            <a:endParaRPr dirty="0"/>
          </a:p>
        </p:txBody>
      </p:sp>
      <p:sp>
        <p:nvSpPr>
          <p:cNvPr id="310" name="Google Shape;310;p51"/>
          <p:cNvSpPr txBox="1">
            <a:spLocks noGrp="1"/>
          </p:cNvSpPr>
          <p:nvPr>
            <p:ph type="title" idx="7"/>
          </p:nvPr>
        </p:nvSpPr>
        <p:spPr>
          <a:xfrm>
            <a:off x="6349478" y="3097988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312" name="Google Shape;312;p51"/>
          <p:cNvSpPr/>
          <p:nvPr/>
        </p:nvSpPr>
        <p:spPr>
          <a:xfrm>
            <a:off x="16470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1"/>
          <p:cNvSpPr/>
          <p:nvPr/>
        </p:nvSpPr>
        <p:spPr>
          <a:xfrm>
            <a:off x="33159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1"/>
          <p:cNvSpPr/>
          <p:nvPr/>
        </p:nvSpPr>
        <p:spPr>
          <a:xfrm>
            <a:off x="49848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1"/>
          <p:cNvSpPr/>
          <p:nvPr/>
        </p:nvSpPr>
        <p:spPr>
          <a:xfrm>
            <a:off x="6653650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51"/>
          <p:cNvGrpSpPr/>
          <p:nvPr/>
        </p:nvGrpSpPr>
        <p:grpSpPr>
          <a:xfrm>
            <a:off x="5226360" y="2323250"/>
            <a:ext cx="360158" cy="337026"/>
            <a:chOff x="2766264" y="3394042"/>
            <a:chExt cx="294873" cy="275934"/>
          </a:xfrm>
        </p:grpSpPr>
        <p:sp>
          <p:nvSpPr>
            <p:cNvPr id="317" name="Google Shape;317;p5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51"/>
          <p:cNvGrpSpPr/>
          <p:nvPr/>
        </p:nvGrpSpPr>
        <p:grpSpPr>
          <a:xfrm>
            <a:off x="6899570" y="2315893"/>
            <a:ext cx="351499" cy="351743"/>
            <a:chOff x="4206763" y="2450951"/>
            <a:chExt cx="322151" cy="322374"/>
          </a:xfrm>
        </p:grpSpPr>
        <p:sp>
          <p:nvSpPr>
            <p:cNvPr id="322" name="Google Shape;322;p51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51"/>
          <p:cNvGrpSpPr/>
          <p:nvPr/>
        </p:nvGrpSpPr>
        <p:grpSpPr>
          <a:xfrm>
            <a:off x="3508477" y="2341657"/>
            <a:ext cx="458189" cy="300238"/>
            <a:chOff x="3207778" y="2474632"/>
            <a:chExt cx="419933" cy="275170"/>
          </a:xfrm>
        </p:grpSpPr>
        <p:sp>
          <p:nvSpPr>
            <p:cNvPr id="325" name="Google Shape;325;p5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51"/>
          <p:cNvGrpSpPr/>
          <p:nvPr/>
        </p:nvGrpSpPr>
        <p:grpSpPr>
          <a:xfrm>
            <a:off x="1875786" y="2298437"/>
            <a:ext cx="385847" cy="386681"/>
            <a:chOff x="2280029" y="1970604"/>
            <a:chExt cx="353631" cy="354395"/>
          </a:xfrm>
        </p:grpSpPr>
        <p:sp>
          <p:nvSpPr>
            <p:cNvPr id="340" name="Google Shape;340;p51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1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75E08-00EB-B3FD-A17D-121CAC3B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8606"/>
            <a:ext cx="9114310" cy="624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86226-E8F9-7E9C-B525-B8208C86FFA9}"/>
              </a:ext>
            </a:extLst>
          </p:cNvPr>
          <p:cNvSpPr txBox="1"/>
          <p:nvPr/>
        </p:nvSpPr>
        <p:spPr>
          <a:xfrm>
            <a:off x="1600199" y="342901"/>
            <a:ext cx="745093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190500" algn="just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Organization: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PRESIDENCY UNIVERSITY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Category (Hardware / Software / Both) :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BOTH</a:t>
            </a: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Difficulty Level: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</a:p>
          <a:p>
            <a:pPr marL="76200" indent="0" algn="l">
              <a:buNone/>
            </a:pPr>
            <a:r>
              <a:rPr lang="en-US" sz="2400" b="1" dirty="0">
                <a:solidFill>
                  <a:schemeClr val="bg1"/>
                </a:solidFill>
                <a:highlight>
                  <a:srgbClr val="80808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Problem Description:</a:t>
            </a:r>
            <a:endParaRPr lang="en-US" dirty="0">
              <a:solidFill>
                <a:schemeClr val="bg1"/>
              </a:solidFill>
              <a:highlight>
                <a:srgbClr val="80808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- Fire incident is a disaster that can potentially cause the loss of life,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property damage and permanent disability to the affected victim. Major fire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accidents do occur in industries like nuclear power plants, petroleum refineries,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gas tanks, chemical factories and other large-scale fire industries resulting in quite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serious consequences.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 - Thousands of people have lost their lives in such mishaps.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Therefore, this project is enhanced to control fire through a robotic vehicle. With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the advancement in the field of Robotics, human intervention is becoming less </a:t>
            </a:r>
          </a:p>
          <a:p>
            <a:pPr marL="762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every day and robots are used widely for purpose of safety.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- In our day to day life  fire accidents are very common and sometimes it becomes very difficult for fireman to save human life.</a:t>
            </a:r>
            <a:r>
              <a:rPr lang="en-US" b="0" i="0" dirty="0">
                <a:solidFill>
                  <a:schemeClr val="bg1"/>
                </a:solidFill>
                <a:effectLst/>
                <a:latin typeface="ff4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ff5"/>
              </a:rPr>
              <a:t>In such case firefighting robot comes in picture.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/>
          <p:nvPr/>
        </p:nvSpPr>
        <p:spPr>
          <a:xfrm>
            <a:off x="6716926" y="2705025"/>
            <a:ext cx="362128" cy="287503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46"/>
          <p:cNvGrpSpPr/>
          <p:nvPr/>
        </p:nvGrpSpPr>
        <p:grpSpPr>
          <a:xfrm>
            <a:off x="2106914" y="2665973"/>
            <a:ext cx="320169" cy="365624"/>
            <a:chOff x="1133133" y="3351922"/>
            <a:chExt cx="313984" cy="358560"/>
          </a:xfrm>
        </p:grpSpPr>
        <p:sp>
          <p:nvSpPr>
            <p:cNvPr id="250" name="Google Shape;250;p46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6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6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3C672-412D-68B3-4B07-386612EC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8606"/>
            <a:ext cx="9144000" cy="624894"/>
          </a:xfrm>
          <a:prstGeom prst="rect">
            <a:avLst/>
          </a:prstGeom>
        </p:spPr>
      </p:pic>
      <p:sp>
        <p:nvSpPr>
          <p:cNvPr id="18" name="Google Shape;115;p17">
            <a:extLst>
              <a:ext uri="{FF2B5EF4-FFF2-40B4-BE49-F238E27FC236}">
                <a16:creationId xmlns:a16="http://schemas.microsoft.com/office/drawing/2014/main" id="{CBE68067-6892-F1FA-3CB4-489CE3432552}"/>
              </a:ext>
            </a:extLst>
          </p:cNvPr>
          <p:cNvSpPr txBox="1">
            <a:spLocks/>
          </p:cNvSpPr>
          <p:nvPr/>
        </p:nvSpPr>
        <p:spPr>
          <a:xfrm>
            <a:off x="0" y="715297"/>
            <a:ext cx="8144854" cy="31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342900" indent="-190500" algn="l">
              <a:buClr>
                <a:schemeClr val="dk1"/>
              </a:buClr>
              <a:buSzPct val="100000"/>
            </a:pPr>
            <a:r>
              <a:rPr lang="en-US" sz="5100" dirty="0">
                <a:highlight>
                  <a:srgbClr val="80808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Technology Stack Components:</a:t>
            </a:r>
          </a:p>
          <a:p>
            <a:pPr marL="342900" indent="-190500" algn="l">
              <a:buClr>
                <a:schemeClr val="dk1"/>
              </a:buClr>
              <a:buSzPct val="100000"/>
            </a:pPr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6200" indent="0" algn="l"/>
            <a:r>
              <a:rPr lang="en-US" sz="2600" dirty="0"/>
              <a:t>The technology stack for a fire extinguishing robot with a phone alert system involves a combination of hardware and software components: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Detection</a:t>
            </a:r>
            <a:r>
              <a:rPr lang="en-US" sz="2600" dirty="0"/>
              <a:t>: Sensors and data processing systems.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Extinguishing Mechanism</a:t>
            </a:r>
            <a:r>
              <a:rPr lang="en-US" sz="2600" dirty="0"/>
              <a:t>: Actuators and extinguishing agents.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Navigation</a:t>
            </a:r>
            <a:r>
              <a:rPr lang="en-US" sz="2600" dirty="0"/>
              <a:t>: Mobility systems and navigation sensors.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Communication</a:t>
            </a:r>
            <a:r>
              <a:rPr lang="en-US" sz="2600" dirty="0"/>
              <a:t>: GSM, Wi-Fi, or Bluetooth modules, and mobile app integration.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Power Management</a:t>
            </a:r>
            <a:r>
              <a:rPr lang="en-US" sz="2600" dirty="0"/>
              <a:t>: Batteries and power regulation.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Software</a:t>
            </a:r>
            <a:r>
              <a:rPr lang="en-US" sz="2600" dirty="0"/>
              <a:t>: Embedded firmware, control algorithms, and communication protocols.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User Interface</a:t>
            </a:r>
            <a:r>
              <a:rPr lang="en-US" sz="2600" dirty="0"/>
              <a:t>: Mobile apps or web dashboards for alert notifications and control.</a:t>
            </a:r>
          </a:p>
          <a:p>
            <a:pPr algn="l">
              <a:buFont typeface="+mj-lt"/>
              <a:buAutoNum type="arabicPeriod"/>
            </a:pPr>
            <a:r>
              <a:rPr lang="en-US" sz="2600" b="1" dirty="0"/>
              <a:t>Testing and Safety</a:t>
            </a:r>
            <a:r>
              <a:rPr lang="en-US" sz="2600" dirty="0"/>
              <a:t>: Simulation tools and safety mechanisms.</a:t>
            </a:r>
          </a:p>
          <a:p>
            <a:pPr marL="342900" indent="-190500" algn="l">
              <a:buClr>
                <a:schemeClr val="dk1"/>
              </a:buClr>
              <a:buSzPct val="100000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l">
              <a:buClr>
                <a:schemeClr val="dk1"/>
              </a:buClr>
              <a:buSzPct val="100000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l">
              <a:lnSpc>
                <a:spcPct val="200000"/>
              </a:lnSpc>
              <a:buClr>
                <a:schemeClr val="dk1"/>
              </a:buClr>
              <a:buSzPct val="100000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l">
              <a:lnSpc>
                <a:spcPct val="200000"/>
              </a:lnSpc>
              <a:buClr>
                <a:schemeClr val="dk1"/>
              </a:buClr>
              <a:buSzPct val="100000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l">
              <a:lnSpc>
                <a:spcPct val="200000"/>
              </a:lnSpc>
              <a:buClr>
                <a:schemeClr val="dk1"/>
              </a:buClr>
              <a:buSzPct val="100000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/>
          <p:nvPr/>
        </p:nvSpPr>
        <p:spPr>
          <a:xfrm>
            <a:off x="6716926" y="2705025"/>
            <a:ext cx="362128" cy="287503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46"/>
          <p:cNvGrpSpPr/>
          <p:nvPr/>
        </p:nvGrpSpPr>
        <p:grpSpPr>
          <a:xfrm>
            <a:off x="2106914" y="2665973"/>
            <a:ext cx="320169" cy="365624"/>
            <a:chOff x="1133133" y="3351922"/>
            <a:chExt cx="313984" cy="358560"/>
          </a:xfrm>
        </p:grpSpPr>
        <p:sp>
          <p:nvSpPr>
            <p:cNvPr id="250" name="Google Shape;250;p46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6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6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3C672-412D-68B3-4B07-386612EC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8606"/>
            <a:ext cx="9144000" cy="624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FEE61-DA08-7C3A-7EC9-2591F7B8EE54}"/>
              </a:ext>
            </a:extLst>
          </p:cNvPr>
          <p:cNvSpPr txBox="1"/>
          <p:nvPr/>
        </p:nvSpPr>
        <p:spPr>
          <a:xfrm>
            <a:off x="176981" y="678426"/>
            <a:ext cx="6681019" cy="3287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IN" sz="4400" b="1" dirty="0">
                <a:solidFill>
                  <a:schemeClr val="bg1"/>
                </a:solidFill>
              </a:rPr>
              <a:t>Hardware Components</a:t>
            </a:r>
            <a:r>
              <a:rPr lang="en-IN" sz="4400" dirty="0">
                <a:solidFill>
                  <a:schemeClr val="bg1"/>
                </a:solidFill>
              </a:rPr>
              <a:t>:</a:t>
            </a:r>
          </a:p>
          <a:p>
            <a:pPr marL="76200" indent="0">
              <a:buNone/>
            </a:pPr>
            <a:endParaRPr lang="en-IN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IN" sz="1400" b="1" dirty="0">
                <a:solidFill>
                  <a:schemeClr val="bg1"/>
                </a:solidFill>
              </a:rPr>
              <a:t>- Microcontroller</a:t>
            </a:r>
            <a:r>
              <a:rPr lang="en-IN" sz="1400" dirty="0">
                <a:solidFill>
                  <a:schemeClr val="bg1"/>
                </a:solidFill>
              </a:rPr>
              <a:t>: Arduino board (e.g., Uno, Mega, Nano)</a:t>
            </a:r>
          </a:p>
          <a:p>
            <a:r>
              <a:rPr lang="en-IN" sz="1400" b="1" dirty="0">
                <a:solidFill>
                  <a:schemeClr val="bg1"/>
                </a:solidFill>
              </a:rPr>
              <a:t>- Fire Detection</a:t>
            </a:r>
            <a:r>
              <a:rPr lang="en-IN" sz="1400" dirty="0">
                <a:solidFill>
                  <a:schemeClr val="bg1"/>
                </a:solidFill>
              </a:rPr>
              <a:t>: Sensors (thermal camera, smoke sensor, flame sensor, gas sensor)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- Fire Extinguishing</a:t>
            </a:r>
            <a:r>
              <a:rPr lang="en-IN" sz="1400" dirty="0">
                <a:solidFill>
                  <a:schemeClr val="bg1"/>
                </a:solidFill>
              </a:rPr>
              <a:t>: Water pump, foam generator, solenoids/valves, relays/transistors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- Navigation</a:t>
            </a:r>
            <a:r>
              <a:rPr lang="en-IN" sz="1400" dirty="0">
                <a:solidFill>
                  <a:schemeClr val="bg1"/>
                </a:solidFill>
              </a:rPr>
              <a:t>: Motors, motor driver module, ultrasonic sensors, IR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- Communication</a:t>
            </a:r>
            <a:r>
              <a:rPr lang="en-IN" sz="1400" dirty="0">
                <a:solidFill>
                  <a:schemeClr val="bg1"/>
                </a:solidFill>
              </a:rPr>
              <a:t>: GSM module, Wi-Fi module (ESP8266), Bluetooth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- Power Supply</a:t>
            </a:r>
            <a:r>
              <a:rPr lang="en-IN" sz="1400" dirty="0">
                <a:solidFill>
                  <a:schemeClr val="bg1"/>
                </a:solidFill>
              </a:rPr>
              <a:t>: Battery pack, voltage regulators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- User Interface</a:t>
            </a:r>
            <a:r>
              <a:rPr lang="en-IN" sz="1400" dirty="0">
                <a:solidFill>
                  <a:schemeClr val="bg1"/>
                </a:solidFill>
              </a:rPr>
              <a:t>: Buttons, display (optional)</a:t>
            </a: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/>
          <p:nvPr/>
        </p:nvSpPr>
        <p:spPr>
          <a:xfrm>
            <a:off x="6716926" y="2705025"/>
            <a:ext cx="362128" cy="287503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46"/>
          <p:cNvGrpSpPr/>
          <p:nvPr/>
        </p:nvGrpSpPr>
        <p:grpSpPr>
          <a:xfrm>
            <a:off x="2106914" y="2665973"/>
            <a:ext cx="320169" cy="365624"/>
            <a:chOff x="1133133" y="3351922"/>
            <a:chExt cx="313984" cy="358560"/>
          </a:xfrm>
        </p:grpSpPr>
        <p:sp>
          <p:nvSpPr>
            <p:cNvPr id="250" name="Google Shape;250;p46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6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6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3C672-412D-68B3-4B07-386612EC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8606"/>
            <a:ext cx="9144000" cy="624894"/>
          </a:xfrm>
          <a:prstGeom prst="rect">
            <a:avLst/>
          </a:prstGeom>
        </p:spPr>
      </p:pic>
      <p:sp>
        <p:nvSpPr>
          <p:cNvPr id="4" name="Google Shape;115;p17">
            <a:extLst>
              <a:ext uri="{FF2B5EF4-FFF2-40B4-BE49-F238E27FC236}">
                <a16:creationId xmlns:a16="http://schemas.microsoft.com/office/drawing/2014/main" id="{73C20BA1-FE37-EB33-8485-76AAEC6071B5}"/>
              </a:ext>
            </a:extLst>
          </p:cNvPr>
          <p:cNvSpPr txBox="1">
            <a:spLocks/>
          </p:cNvSpPr>
          <p:nvPr/>
        </p:nvSpPr>
        <p:spPr>
          <a:xfrm>
            <a:off x="317090" y="596004"/>
            <a:ext cx="6908800" cy="339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76200" indent="0" algn="l"/>
            <a:r>
              <a:rPr lang="en-IN" sz="4800" b="1" dirty="0"/>
              <a:t>Software Components</a:t>
            </a:r>
            <a:r>
              <a:rPr lang="en-IN" sz="4800" dirty="0"/>
              <a:t>:</a:t>
            </a:r>
          </a:p>
          <a:p>
            <a:pPr marL="76200" indent="0" algn="l"/>
            <a:endParaRPr lang="en-IN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/>
              <a:t>Arduino Firmware</a:t>
            </a:r>
            <a:r>
              <a:rPr lang="en-IN" sz="2000" dirty="0"/>
              <a:t>: For sensor readings, fire detection logic, actuator control, and navigation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/>
              <a:t>Communication Code</a:t>
            </a:r>
            <a:r>
              <a:rPr lang="en-IN" sz="2000" dirty="0"/>
              <a:t>: For GSM SMS alerts, Wi-Fi internet integration, Bluetooth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/>
              <a:t>Phone Alert System Integration</a:t>
            </a:r>
            <a:r>
              <a:rPr lang="en-IN" sz="2000" dirty="0"/>
              <a:t>: Mobile app (optional), push notifications, web dashboard (optional)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/>
              <a:t>Testing and Debugging</a:t>
            </a:r>
            <a:r>
              <a:rPr lang="en-IN" sz="2000" dirty="0"/>
              <a:t>: Serial Monitor, simulation tools</a:t>
            </a:r>
          </a:p>
          <a:p>
            <a:pPr marL="342900" indent="-190500" algn="just">
              <a:lnSpc>
                <a:spcPct val="200000"/>
              </a:lnSpc>
              <a:buClr>
                <a:schemeClr val="dk1"/>
              </a:buClr>
              <a:buSzPct val="100000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Picture 330">
            <a:extLst>
              <a:ext uri="{FF2B5EF4-FFF2-40B4-BE49-F238E27FC236}">
                <a16:creationId xmlns:a16="http://schemas.microsoft.com/office/drawing/2014/main" id="{1F3D758F-5337-368C-E3EF-DAE612BE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" y="4500787"/>
            <a:ext cx="9114310" cy="62489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4F6009-8F42-5F62-BC22-8DD45E5C6461}"/>
              </a:ext>
            </a:extLst>
          </p:cNvPr>
          <p:cNvSpPr txBox="1">
            <a:spLocks/>
          </p:cNvSpPr>
          <p:nvPr/>
        </p:nvSpPr>
        <p:spPr>
          <a:xfrm>
            <a:off x="1421606" y="581586"/>
            <a:ext cx="7684239" cy="374884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algn="just"/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- The common conventional firefighting methods involve fire brigades, portable fire </a:t>
            </a:r>
          </a:p>
          <a:p>
            <a:pPr marL="7620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         extinguisher (handheld) and sprinklers.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- These conventional methods consume a lot of time to reach the place of the mishap like the fire brigade must be deployed from the fire station should get through the traffic and reach the fire-struck area,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 -  A portable extinguisher is also no gift because it is generally placed in one of the </a:t>
            </a:r>
          </a:p>
          <a:p>
            <a:pPr marL="7620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  corners of the building that may be difficult to reach and need constant Maintenance.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- On the other hand, the sprinkler and smoke detector setup is very non </a:t>
            </a:r>
          </a:p>
          <a:p>
            <a:pPr marL="7620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       reliable method because the sprinkler pipes have any defects and may not provide enough </a:t>
            </a:r>
          </a:p>
          <a:p>
            <a:pPr marL="7620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f3"/>
              </a:rPr>
              <a:t>       pressure and it is suited to cover large areas.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5CABE-D6A5-48CD-90AF-F5F1DBB4FE68}"/>
              </a:ext>
            </a:extLst>
          </p:cNvPr>
          <p:cNvSpPr txBox="1"/>
          <p:nvPr/>
        </p:nvSpPr>
        <p:spPr>
          <a:xfrm>
            <a:off x="1778197" y="29978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EXISTING SYSTEM :</a:t>
            </a:r>
            <a:br>
              <a:rPr lang="en-US" sz="28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Fire Suppression System at best price in Chennai by Everlife Fire Safety  Systems Private Limited | ID: 7207142562">
            <a:extLst>
              <a:ext uri="{FF2B5EF4-FFF2-40B4-BE49-F238E27FC236}">
                <a16:creationId xmlns:a16="http://schemas.microsoft.com/office/drawing/2014/main" id="{8087CDA2-64A4-4962-3CF2-E46FCCB6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5807"/>
            <a:ext cx="136409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4473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Picture 330">
            <a:extLst>
              <a:ext uri="{FF2B5EF4-FFF2-40B4-BE49-F238E27FC236}">
                <a16:creationId xmlns:a16="http://schemas.microsoft.com/office/drawing/2014/main" id="{1F3D758F-5337-368C-E3EF-DAE612BE1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5" y="4500787"/>
            <a:ext cx="9114310" cy="624894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9F97C524-E9CD-26D2-DD93-FD2844C6830A}"/>
              </a:ext>
            </a:extLst>
          </p:cNvPr>
          <p:cNvSpPr txBox="1"/>
          <p:nvPr/>
        </p:nvSpPr>
        <p:spPr>
          <a:xfrm>
            <a:off x="2466043" y="52779"/>
            <a:ext cx="6320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PROBLEMS IN EXISTING SYSTEM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fa"/>
              </a:rPr>
              <a:t>: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ffa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34" name="Text Placeholder 2">
            <a:extLst>
              <a:ext uri="{FF2B5EF4-FFF2-40B4-BE49-F238E27FC236}">
                <a16:creationId xmlns:a16="http://schemas.microsoft.com/office/drawing/2014/main" id="{7A12320E-7A46-6EAF-1AED-A2B71C038C5F}"/>
              </a:ext>
            </a:extLst>
          </p:cNvPr>
          <p:cNvSpPr txBox="1">
            <a:spLocks/>
          </p:cNvSpPr>
          <p:nvPr/>
        </p:nvSpPr>
        <p:spPr>
          <a:xfrm>
            <a:off x="2163126" y="461583"/>
            <a:ext cx="6827464" cy="425529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endParaRPr lang="en-US" sz="1600" dirty="0">
              <a:solidFill>
                <a:schemeClr val="bg1"/>
              </a:solidFill>
              <a:latin typeface="ffa"/>
            </a:endParaRPr>
          </a:p>
          <a:p>
            <a:r>
              <a:rPr lang="en-US" sz="1600" dirty="0">
                <a:solidFill>
                  <a:schemeClr val="bg1"/>
                </a:solidFill>
                <a:latin typeface="ff3"/>
              </a:rPr>
              <a:t>- The problem with the existing system is that exposure to hazardous and chaotic fire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 Environment, rather than the fire itself, is the most significant cause of injury and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Death in fires. </a:t>
            </a:r>
          </a:p>
          <a:p>
            <a:r>
              <a:rPr lang="en-US" sz="1600" dirty="0">
                <a:solidFill>
                  <a:schemeClr val="bg1"/>
                </a:solidFill>
                <a:latin typeface="ff3"/>
              </a:rPr>
              <a:t>- The reachability of precise information in real time on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6"/>
              </a:rPr>
              <a:t>        The International journal of analytical and experimental modal analysis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The conditions directly at the center of the fire ground are a crucial factor in the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Guidance of rescue actions together with feasible counter-plans. </a:t>
            </a:r>
          </a:p>
          <a:p>
            <a:r>
              <a:rPr lang="en-US" sz="1600" dirty="0">
                <a:solidFill>
                  <a:schemeClr val="bg1"/>
                </a:solidFill>
                <a:latin typeface="ff3"/>
              </a:rPr>
              <a:t>- Unfortunately the Firefighting environments are normally hard to reach and restricted in accessibility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- By obstacles, tumbledown architectures, and visibility by smoke, dangerous gases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Or dust. Therefore, the fire scene is an information-poor environment due to the lack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Of information on the location of the fire, firefighters, and victims, and the search and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Rescue opportunities were previously unimaginable due to a lack of situational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Conditions and real-time information for targeted decision-making. Due to this,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accidents occur.</a:t>
            </a:r>
          </a:p>
          <a:p>
            <a:r>
              <a:rPr lang="en-US" sz="1600" dirty="0">
                <a:solidFill>
                  <a:schemeClr val="bg1"/>
                </a:solidFill>
                <a:latin typeface="ff3"/>
              </a:rPr>
              <a:t>- Additionally, the current methods applied in firefighting are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  inadequate and inefficient relying heavily on humans who are prone to error, no </a:t>
            </a:r>
          </a:p>
          <a:p>
            <a:pPr marL="76200"/>
            <a:r>
              <a:rPr lang="en-US" sz="1600" dirty="0">
                <a:solidFill>
                  <a:schemeClr val="bg1"/>
                </a:solidFill>
                <a:latin typeface="ff3"/>
              </a:rPr>
              <a:t>          matter how extensively they have been trained. </a:t>
            </a:r>
          </a:p>
          <a:p>
            <a:pPr>
              <a:lnSpc>
                <a:spcPct val="170000"/>
              </a:lnSpc>
            </a:pP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335" name="Fire Fighting…. #fire #firefighter #firefighters #training #firefighting #elmhurst #chicago">
            <a:hlinkClick r:id="" action="ppaction://media"/>
            <a:extLst>
              <a:ext uri="{FF2B5EF4-FFF2-40B4-BE49-F238E27FC236}">
                <a16:creationId xmlns:a16="http://schemas.microsoft.com/office/drawing/2014/main" id="{8DF0650D-3FE1-66A8-5BDA-38AA92ED9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2097463" cy="4500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2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ire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44139"/>
      </a:accent1>
      <a:accent2>
        <a:srgbClr val="FB8827"/>
      </a:accent2>
      <a:accent3>
        <a:srgbClr val="FAAE4F"/>
      </a:accent3>
      <a:accent4>
        <a:srgbClr val="F7CA51"/>
      </a:accent4>
      <a:accent5>
        <a:srgbClr val="FFFFFF"/>
      </a:accent5>
      <a:accent6>
        <a:srgbClr val="FF6F4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On-screen Show (16:9)</PresentationFormat>
  <Paragraphs>109</Paragraphs>
  <Slides>15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Cooper Black</vt:lpstr>
      <vt:lpstr>Staatliches</vt:lpstr>
      <vt:lpstr>ff3</vt:lpstr>
      <vt:lpstr>Verdana</vt:lpstr>
      <vt:lpstr>Abel</vt:lpstr>
      <vt:lpstr>Cambria</vt:lpstr>
      <vt:lpstr>Arial</vt:lpstr>
      <vt:lpstr>ffa</vt:lpstr>
      <vt:lpstr>ff5</vt:lpstr>
      <vt:lpstr>ff6</vt:lpstr>
      <vt:lpstr>ff4</vt:lpstr>
      <vt:lpstr>Fire Background by Slidesgo</vt:lpstr>
      <vt:lpstr>PowerPoint Presentation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SYSTEM  </vt:lpstr>
      <vt:lpstr>ADVANTAGES OF PROPOSED SYSTEM   </vt:lpstr>
      <vt:lpstr>A TIMELINE ALWAYS WORKS WELL</vt:lpstr>
      <vt:lpstr>Timeline of the Project (Gantt Chart)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Sahana</dc:creator>
  <cp:lastModifiedBy>Sahana R</cp:lastModifiedBy>
  <cp:revision>1</cp:revision>
  <dcterms:modified xsi:type="dcterms:W3CDTF">2024-09-16T14:00:27Z</dcterms:modified>
</cp:coreProperties>
</file>